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1f432bb5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1f432bb5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1f432bb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1f432bb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1f432bb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1f432bb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1f432bb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1f432bb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1f432bb5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1f432bb5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1f432bb5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1f432bb5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1f432bb5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1f432bb5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1f432bb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c1f432bb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1f432bb5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1f432bb5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1f432bb5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1f432bb5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1f432bb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1f432bb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1f432bb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1f432bb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1f432bb5b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1f432bb5b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1f432bb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1f432bb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1f432bb5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1f432bb5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1f432bb5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1f432bb5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1f432bb5b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1f432bb5b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c1f432bb5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c1f432bb5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1f432bb5b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1f432bb5b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1f432bb5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c1f432bb5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1f432bb5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c1f432bb5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1f432bb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1f432bb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1f432bb5b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1f432bb5b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1f432bb5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1f432bb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1f432bb5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1f432bb5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1f432bb5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1f432bb5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1f432bb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1f432bb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1f432bb5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1f432bb5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1f432bb5b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1f432bb5b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ytorch.org/vision/0.8/models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Relationship Id="rId4" Type="http://schemas.openxmlformats.org/officeDocument/2006/relationships/image" Target="../media/image2.gif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000000"/>
                </a:solidFill>
              </a:rPr>
              <a:t>Свёртки. Свёрточные сети в Pytorch. Сегментация.</a:t>
            </a:r>
            <a:endParaRPr sz="77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Практикум на ЭВМ для 317 группы, весна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Кафедра ММП ВМК МГУ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свертки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40908" l="0" r="0" t="0"/>
          <a:stretch/>
        </p:blipFill>
        <p:spPr>
          <a:xfrm>
            <a:off x="343425" y="1017725"/>
            <a:ext cx="3407100" cy="330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 rotWithShape="1">
          <a:blip r:embed="rId4">
            <a:alphaModFix/>
          </a:blip>
          <a:srcRect b="94005" l="0" r="0" t="0"/>
          <a:stretch/>
        </p:blipFill>
        <p:spPr>
          <a:xfrm>
            <a:off x="4409738" y="1017730"/>
            <a:ext cx="3254750" cy="3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 rotWithShape="1">
          <a:blip r:embed="rId4">
            <a:alphaModFix/>
          </a:blip>
          <a:srcRect b="0" l="0" r="0" t="59146"/>
          <a:stretch/>
        </p:blipFill>
        <p:spPr>
          <a:xfrm>
            <a:off x="4409750" y="1335938"/>
            <a:ext cx="3681725" cy="24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свертки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88" y="1017725"/>
            <a:ext cx="5734212" cy="18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688" y="3034100"/>
            <a:ext cx="5734233" cy="1820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 rotWithShape="1">
          <a:blip r:embed="rId5">
            <a:alphaModFix/>
          </a:blip>
          <a:srcRect b="9074" l="0" r="0" t="0"/>
          <a:stretch/>
        </p:blipFill>
        <p:spPr>
          <a:xfrm>
            <a:off x="5838900" y="2360650"/>
            <a:ext cx="2993400" cy="13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 pooling and average pooling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25" y="1088050"/>
            <a:ext cx="43801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Простая схема сверточной сети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88" y="1017725"/>
            <a:ext cx="638943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8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Известные архитектуры сверточных сетей для классификации 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368275"/>
            <a:ext cx="8520600" cy="34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AlexNet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VGG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Inception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ResNet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https://pytorch.org/vision/0.8/models.html</a:t>
            </a:r>
            <a:r>
              <a:rPr lang="ru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62825"/>
            <a:ext cx="5749525" cy="2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7"/>
          <p:cNvSpPr/>
          <p:nvPr/>
        </p:nvSpPr>
        <p:spPr>
          <a:xfrm>
            <a:off x="311700" y="2464500"/>
            <a:ext cx="268200" cy="21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7"/>
          <p:cNvSpPr txBox="1"/>
          <p:nvPr/>
        </p:nvSpPr>
        <p:spPr>
          <a:xfrm>
            <a:off x="311700" y="4125775"/>
            <a:ext cx="20958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ReLU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Dropout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VGG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55500"/>
            <a:ext cx="4928751" cy="290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/>
        </p:nvSpPr>
        <p:spPr>
          <a:xfrm>
            <a:off x="6651400" y="1759200"/>
            <a:ext cx="4414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/>
        </p:nvSpPr>
        <p:spPr>
          <a:xfrm>
            <a:off x="311700" y="4125775"/>
            <a:ext cx="4960200" cy="615600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Design of deeper networks (roughly twice as deep as AlexNet)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Inception</a:t>
            </a:r>
            <a:endParaRPr/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374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753" y="20518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 b="12998" l="0" r="0" t="0"/>
          <a:stretch/>
        </p:blipFill>
        <p:spPr>
          <a:xfrm rot="-5400000">
            <a:off x="1613163" y="-88413"/>
            <a:ext cx="2842500" cy="58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Аугментации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988" y="1017725"/>
            <a:ext cx="5119530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1"/>
          <p:cNvSpPr txBox="1"/>
          <p:nvPr/>
        </p:nvSpPr>
        <p:spPr>
          <a:xfrm>
            <a:off x="153300" y="1017725"/>
            <a:ext cx="2865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Поворот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Сдвиг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Отражение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Удаление части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Обрезка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Размытие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Добавление шума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Изменение яркости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Изменение контраста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Изменение порядка каналов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etc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5" y="291125"/>
            <a:ext cx="7898099" cy="4553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Окклюзия изображений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738" y="1124150"/>
            <a:ext cx="577251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Чувствительность фильтров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576" y="1108813"/>
            <a:ext cx="3463299" cy="250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50" y="1108825"/>
            <a:ext cx="5071101" cy="1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Чувствительность фильтров</a:t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075" y="1101125"/>
            <a:ext cx="618570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сегментации изображений</a:t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725" y="1630000"/>
            <a:ext cx="6686550" cy="23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38" y="380750"/>
            <a:ext cx="7427126" cy="2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 txBox="1"/>
          <p:nvPr/>
        </p:nvSpPr>
        <p:spPr>
          <a:xfrm>
            <a:off x="681450" y="2892750"/>
            <a:ext cx="7863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Проблема: ответ должен быть близок по размеру ко входу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Проблема: чем глубже тем лучше понимаем что изображено, но забываем контекст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Receptive field на последних слоях должен быть достаточно большим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Upsampling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69913"/>
            <a:ext cx="2243335" cy="19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025" y="1569700"/>
            <a:ext cx="2713550" cy="1506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650" y="1569701"/>
            <a:ext cx="2870969" cy="15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7"/>
          <p:cNvSpPr txBox="1"/>
          <p:nvPr/>
        </p:nvSpPr>
        <p:spPr>
          <a:xfrm>
            <a:off x="5969225" y="1498525"/>
            <a:ext cx="18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4C4C4C"/>
                </a:solidFill>
                <a:highlight>
                  <a:srgbClr val="FFFFFF"/>
                </a:highlight>
              </a:rPr>
              <a:t>Bilinear Interpolation</a:t>
            </a:r>
            <a:endParaRPr b="1" sz="1200"/>
          </a:p>
        </p:txBody>
      </p:sp>
      <p:sp>
        <p:nvSpPr>
          <p:cNvPr id="223" name="Google Shape;223;p37"/>
          <p:cNvSpPr/>
          <p:nvPr/>
        </p:nvSpPr>
        <p:spPr>
          <a:xfrm>
            <a:off x="2895700" y="1569700"/>
            <a:ext cx="1402500" cy="16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243725" y="1738300"/>
            <a:ext cx="1125600" cy="16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/>
        </p:nvSpPr>
        <p:spPr>
          <a:xfrm>
            <a:off x="2464025" y="1498525"/>
            <a:ext cx="24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4C4C4C"/>
                </a:solidFill>
                <a:highlight>
                  <a:srgbClr val="FFFFFF"/>
                </a:highlight>
              </a:rPr>
              <a:t>Nearest neighbour interpolation</a:t>
            </a:r>
            <a:endParaRPr b="1" sz="1200"/>
          </a:p>
        </p:txBody>
      </p:sp>
      <p:sp>
        <p:nvSpPr>
          <p:cNvPr id="226" name="Google Shape;226;p37"/>
          <p:cNvSpPr txBox="1"/>
          <p:nvPr/>
        </p:nvSpPr>
        <p:spPr>
          <a:xfrm>
            <a:off x="149900" y="1498525"/>
            <a:ext cx="181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4C4C4C"/>
                </a:solidFill>
                <a:highlight>
                  <a:srgbClr val="FFFFFF"/>
                </a:highlight>
              </a:rPr>
              <a:t>Bed of nails</a:t>
            </a:r>
            <a:endParaRPr b="1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Транспонированная свертка</a:t>
            </a:r>
            <a:endParaRPr/>
          </a:p>
        </p:txBody>
      </p:sp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2487100" cy="28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475" y="1176363"/>
            <a:ext cx="2487100" cy="279076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/>
          <p:nvPr/>
        </p:nvSpPr>
        <p:spPr>
          <a:xfrm>
            <a:off x="5496075" y="4149625"/>
            <a:ext cx="20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 padding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 strides</a:t>
            </a:r>
            <a:endParaRPr/>
          </a:p>
        </p:txBody>
      </p:sp>
      <p:sp>
        <p:nvSpPr>
          <p:cNvPr id="235" name="Google Shape;235;p38"/>
          <p:cNvSpPr txBox="1"/>
          <p:nvPr/>
        </p:nvSpPr>
        <p:spPr>
          <a:xfrm>
            <a:off x="365000" y="4149625"/>
            <a:ext cx="206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 padding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Stride=2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U-net</a:t>
            </a:r>
            <a:endParaRPr/>
          </a:p>
        </p:txBody>
      </p:sp>
      <p:pic>
        <p:nvPicPr>
          <p:cNvPr id="241" name="Google Shape;2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425" y="1124125"/>
            <a:ext cx="57351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PSP-net</a:t>
            </a:r>
            <a:endParaRPr/>
          </a:p>
        </p:txBody>
      </p:sp>
      <p:pic>
        <p:nvPicPr>
          <p:cNvPr id="247" name="Google Shape;2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6175"/>
            <a:ext cx="8839200" cy="25386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 txBox="1"/>
          <p:nvPr/>
        </p:nvSpPr>
        <p:spPr>
          <a:xfrm>
            <a:off x="152400" y="3981900"/>
            <a:ext cx="441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Dilated convolutions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Pyramid pooling module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LinkNet</a:t>
            </a:r>
            <a:endParaRPr/>
          </a:p>
        </p:txBody>
      </p:sp>
      <p:pic>
        <p:nvPicPr>
          <p:cNvPr id="254" name="Google Shape;2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32473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1600"/>
            <a:ext cx="7520300" cy="4434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Transfer learning</a:t>
            </a:r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025" y="1129825"/>
            <a:ext cx="764195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50" y="914850"/>
            <a:ext cx="2932301" cy="212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101" y="914850"/>
            <a:ext cx="5747649" cy="2410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28586" l="0" r="2467" t="0"/>
          <a:stretch/>
        </p:blipFill>
        <p:spPr>
          <a:xfrm>
            <a:off x="1219875" y="919025"/>
            <a:ext cx="6503024" cy="17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9200" y="2127950"/>
            <a:ext cx="4906860" cy="191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950" y="4041625"/>
            <a:ext cx="6873362" cy="948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225950" y="2968500"/>
            <a:ext cx="3276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/>
              <a:t>Операция свертки многоканального изображения K с ядром U: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01" y="914850"/>
            <a:ext cx="5747649" cy="24103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6314825" y="1567150"/>
            <a:ext cx="473400" cy="15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884301" cy="327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01" y="914850"/>
            <a:ext cx="5747649" cy="241030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/>
          <p:nvPr/>
        </p:nvSpPr>
        <p:spPr>
          <a:xfrm>
            <a:off x="4422000" y="1567150"/>
            <a:ext cx="404700" cy="157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8003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101" y="914850"/>
            <a:ext cx="5747649" cy="241030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/>
          <p:nvPr/>
        </p:nvSpPr>
        <p:spPr>
          <a:xfrm>
            <a:off x="3845925" y="1718025"/>
            <a:ext cx="541800" cy="123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2884301" cy="2782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750" y="238725"/>
            <a:ext cx="5005775" cy="480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204350" y="1087100"/>
            <a:ext cx="3950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Свертка реализуется как матричное умножение</a:t>
            </a:r>
            <a:endParaRPr sz="1600"/>
          </a:p>
        </p:txBody>
      </p:sp>
      <p:sp>
        <p:nvSpPr>
          <p:cNvPr id="112" name="Google Shape;112;p21"/>
          <p:cNvSpPr/>
          <p:nvPr/>
        </p:nvSpPr>
        <p:spPr>
          <a:xfrm>
            <a:off x="3913500" y="1209775"/>
            <a:ext cx="658500" cy="32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